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76" r:id="rId5"/>
    <p:sldId id="275" r:id="rId6"/>
    <p:sldId id="273" r:id="rId7"/>
    <p:sldId id="274" r:id="rId8"/>
    <p:sldId id="272" r:id="rId9"/>
    <p:sldId id="271" r:id="rId10"/>
    <p:sldId id="267" r:id="rId11"/>
    <p:sldId id="270" r:id="rId12"/>
    <p:sldId id="269" r:id="rId13"/>
    <p:sldId id="268" r:id="rId14"/>
    <p:sldId id="266" r:id="rId15"/>
    <p:sldId id="278" r:id="rId16"/>
    <p:sldId id="260" r:id="rId17"/>
    <p:sldId id="265" r:id="rId18"/>
    <p:sldId id="263" r:id="rId19"/>
    <p:sldId id="264" r:id="rId20"/>
    <p:sldId id="262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title:heart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failure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2/2/2022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Adel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43037"/>
            <a:ext cx="9108504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1206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601980"/>
            <a:ext cx="780288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181" y="220486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ECG changes of heart failure ?</a:t>
            </a:r>
            <a:endParaRPr lang="en-GB" sz="4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844824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value of echocardiography in evaluating patients with heart failure 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844824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value of </a:t>
            </a: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 natriuretic peptide</a:t>
            </a:r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evaluating patients with heart failure 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562" y="8190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BNP?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natriuretic peptide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natriuretic peptide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BNP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also known as 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B-type natriuretic peptide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hormone that is secreted predominantly by the ventricles, and reaches very high plasma concentrations in subjects with congestive HF or AHF. BNP is synthesized in the heart as a reaction to cardiac wall distension and stretching, and neurohormonal activation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NP levels are elevated in patients with acute myocardial infarction and LV dysfunction; this increase persists during late phases of cardiac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remodeling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peptide levels are directly correlated with prognosis, NYHA score, intra-ventricular pressure, pulmonary pressure, and inversely proportional to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" y="908720"/>
            <a:ext cx="9036496" cy="48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1840" b="3716"/>
          <a:stretch/>
        </p:blipFill>
        <p:spPr>
          <a:xfrm>
            <a:off x="499703" y="1412776"/>
            <a:ext cx="7776864" cy="4604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7448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acute pulmonary oedema 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2750" b="7807"/>
          <a:stretch/>
        </p:blipFill>
        <p:spPr>
          <a:xfrm>
            <a:off x="35496" y="558839"/>
            <a:ext cx="9001000" cy="54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 :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lecture you should know :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what’s heart failure ? And what are the types of heart failure?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risk factors for heart failure.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clinical presentation of heart failure.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details about the main investigation of heart failure.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management of chronic heart failure and acute pulmonary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oedma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4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203747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drugs that improve survival in heart failure ??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3768" y="2420888"/>
            <a:ext cx="4039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889844"/>
            <a:ext cx="83529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74-year-old female patient was admitted from home with progressive increase in breathlessness, orthopnoea and ankle oedema over the previous 3 weeks. Her general practitioner had prescribed oral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coamoxiclav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She had suffered from dyspepsia, increasing over recent weeks, and the general practitioner had noted a new murmur.</a:t>
            </a:r>
          </a:p>
          <a:p>
            <a:endParaRPr lang="en-GB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 was significant for hypertension (for which patients is not compliant with treatment) , diabetes on oral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hypoglycaemic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, previous CCU admission for IHD </a:t>
            </a:r>
          </a:p>
          <a:p>
            <a:endParaRPr lang="en-GB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She was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aparaxial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yet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tachypnoeic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(25 bpm); with a low volume pulse. Sitting blood pressure was 160/100 mm Hg pulse rate 98 bpm. The apex beat was in the anterior axillary line 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pansystolic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murmur was audible and late inspiratory crackles were heard throughout both lung fields. There was sacral oedema.</a:t>
            </a:r>
          </a:p>
          <a:p>
            <a:endParaRPr lang="en-GB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 sz="2400" dirty="0"/>
          </a:p>
          <a:p>
            <a:endParaRPr lang="en-GB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Presuming a diagnosis of heart failure. Define heart failure ?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types of heart failure?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risk factors of heart failure?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are the stages of heart of heart failure and what’s meant by NYHA classification?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clinical symptoms and sign of heart failure in addition to those  that are already mentioned in the clinical scenario?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Q6. How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investigate this patient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Q7. what’s your treatment acutely? And what is your long term therapy?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76864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4"/>
            <a:ext cx="9144000" cy="41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653"/>
            <a:ext cx="91085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63305"/>
              </p:ext>
            </p:extLst>
          </p:nvPr>
        </p:nvGraphicFramePr>
        <p:xfrm>
          <a:off x="0" y="836714"/>
          <a:ext cx="9144000" cy="511256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99792">
                  <a:extLst>
                    <a:ext uri="{9D8B030D-6E8A-4147-A177-3AD203B41FA5}">
                      <a16:colId xmlns:a16="http://schemas.microsoft.com/office/drawing/2014/main" val="327455933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545582636"/>
                    </a:ext>
                  </a:extLst>
                </a:gridCol>
                <a:gridCol w="3707904">
                  <a:extLst>
                    <a:ext uri="{9D8B030D-6E8A-4147-A177-3AD203B41FA5}">
                      <a16:colId xmlns:a16="http://schemas.microsoft.com/office/drawing/2014/main" val="3290756916"/>
                    </a:ext>
                  </a:extLst>
                </a:gridCol>
              </a:tblGrid>
              <a:tr h="68659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Diastolic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heart failure (</a:t>
                      </a:r>
                      <a:r>
                        <a:rPr lang="en-GB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HFpEF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Systolic heart failure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HFrEF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97774"/>
                  </a:ext>
                </a:extLst>
              </a:tr>
              <a:tr h="70374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Frequently in elderly </a:t>
                      </a:r>
                    </a:p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ages are effected (50-70 y)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72289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Frequently in female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frequently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male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74744"/>
                  </a:ext>
                </a:extLst>
              </a:tr>
              <a:tr h="68659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ventricular ejection fraction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(preserved)&gt;55%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Reduced &lt;55%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6997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cavity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size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 or normal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Dilated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039493"/>
                  </a:ext>
                </a:extLst>
              </a:tr>
              <a:tr h="68659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ECG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enlargement, LVH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wave IHD , poor R wave progression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60563"/>
                  </a:ext>
                </a:extLst>
              </a:tr>
              <a:tr h="686599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radiography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Congestion without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cardiomegaly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Cardiomegaly with pulmonary congestion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67451"/>
                  </a:ext>
                </a:extLst>
              </a:tr>
              <a:tr h="55414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sound 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 gallop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 gallop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862</Words>
  <Application>Microsoft Office PowerPoint</Application>
  <PresentationFormat>On-screen Show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49</cp:revision>
  <dcterms:created xsi:type="dcterms:W3CDTF">2021-02-24T17:08:28Z</dcterms:created>
  <dcterms:modified xsi:type="dcterms:W3CDTF">2022-01-29T16:06:15Z</dcterms:modified>
</cp:coreProperties>
</file>